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5"/>
  </p:notesMasterIdLst>
  <p:sldIdLst>
    <p:sldId id="257" r:id="rId2"/>
    <p:sldId id="281" r:id="rId3"/>
    <p:sldId id="28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6" r:id="rId12"/>
    <p:sldId id="275" r:id="rId13"/>
    <p:sldId id="274" r:id="rId14"/>
    <p:sldId id="269" r:id="rId15"/>
    <p:sldId id="265" r:id="rId16"/>
    <p:sldId id="272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7" r:id="rId26"/>
    <p:sldId id="296" r:id="rId27"/>
    <p:sldId id="300" r:id="rId28"/>
    <p:sldId id="298" r:id="rId29"/>
    <p:sldId id="301" r:id="rId30"/>
    <p:sldId id="303" r:id="rId31"/>
    <p:sldId id="302" r:id="rId32"/>
    <p:sldId id="305" r:id="rId33"/>
    <p:sldId id="304" r:id="rId34"/>
    <p:sldId id="299" r:id="rId35"/>
    <p:sldId id="278" r:id="rId36"/>
    <p:sldId id="266" r:id="rId37"/>
    <p:sldId id="267" r:id="rId38"/>
    <p:sldId id="268" r:id="rId39"/>
    <p:sldId id="279" r:id="rId40"/>
    <p:sldId id="280" r:id="rId41"/>
    <p:sldId id="283" r:id="rId42"/>
    <p:sldId id="306" r:id="rId43"/>
    <p:sldId id="307" r:id="rId44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79391" autoAdjust="0"/>
  </p:normalViewPr>
  <p:slideViewPr>
    <p:cSldViewPr>
      <p:cViewPr>
        <p:scale>
          <a:sx n="50" d="100"/>
          <a:sy n="50" d="100"/>
        </p:scale>
        <p:origin x="-1944" y="-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6514BFD-403A-40BC-AE52-55371733B5FC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9223D6E-8C3E-419D-8E8F-64C6B1DF3A7B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23D6E-8C3E-419D-8E8F-64C6B1DF3A7B}" type="slidenum">
              <a:rPr lang="he-IL" smtClean="0"/>
              <a:t>6</a:t>
            </a:fld>
            <a:endParaRPr lang="he-I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CF0BB-3412-45CA-8923-08E83C886597}" type="datetimeFigureOut">
              <a:rPr lang="he-IL" smtClean="0"/>
              <a:t>י'/חשון/תשע"ה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C9598-2BAB-4DEE-ACDD-EDEB88B4E187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ronyk1@gmail.com" TargetMode="External"/><Relationship Id="rId2" Type="http://schemas.openxmlformats.org/officeDocument/2006/relationships/hyperlink" Target="mailto:arielbro@mail.tau.ac.i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kirillsa@mail.tau.ac.i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ParSurf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 err="1" smtClean="0"/>
              <a:t>ParSurf</a:t>
            </a:r>
            <a:r>
              <a:rPr lang="en-US" sz="2800" dirty="0" smtClean="0"/>
              <a:t> – </a:t>
            </a:r>
            <a:r>
              <a:rPr lang="en-US" sz="2800" b="1" dirty="0" smtClean="0"/>
              <a:t>par</a:t>
            </a:r>
            <a:r>
              <a:rPr lang="en-US" sz="2800" dirty="0" smtClean="0"/>
              <a:t>allel coordinates </a:t>
            </a:r>
            <a:r>
              <a:rPr lang="en-US" sz="2800" b="1" dirty="0" smtClean="0"/>
              <a:t>surf</a:t>
            </a:r>
            <a:r>
              <a:rPr lang="en-US" sz="2800" dirty="0" smtClean="0"/>
              <a:t>ace visualization.</a:t>
            </a:r>
          </a:p>
          <a:p>
            <a:pPr algn="l" rtl="0"/>
            <a:r>
              <a:rPr lang="en-US" sz="2800" dirty="0" smtClean="0"/>
              <a:t>Visualizes surfaces in parallel and Cartesian coordinates.</a:t>
            </a:r>
          </a:p>
          <a:p>
            <a:pPr algn="l" rtl="0"/>
            <a:r>
              <a:rPr lang="en-US" sz="2800" dirty="0" smtClean="0"/>
              <a:t>Handles surfaces in arbitrary dimensions.</a:t>
            </a:r>
          </a:p>
          <a:p>
            <a:pPr algn="l" rtl="0"/>
            <a:r>
              <a:rPr lang="en-US" sz="2800" dirty="0" smtClean="0"/>
              <a:t>Contains Tools for arbitrary transforming surfaces.</a:t>
            </a:r>
          </a:p>
          <a:p>
            <a:pPr algn="l" rtl="0"/>
            <a:r>
              <a:rPr lang="en-US" sz="2800" dirty="0" smtClean="0"/>
              <a:t>Accepts surfaces defined by a parametric equation or a point cloud.</a:t>
            </a:r>
          </a:p>
          <a:p>
            <a:pPr algn="l" rtl="0"/>
            <a:endParaRPr lang="en-US" sz="2800" dirty="0" smtClean="0"/>
          </a:p>
          <a:p>
            <a:pPr algn="l" rtl="0"/>
            <a:endParaRPr lang="he-IL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Examples: Cusp in non-ruled surface (emergent relation?)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b="6155"/>
          <a:stretch>
            <a:fillRect/>
          </a:stretch>
        </p:blipFill>
        <p:spPr bwMode="auto">
          <a:xfrm>
            <a:off x="0" y="1484784"/>
            <a:ext cx="91440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Cusp at ideal point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 b="6516"/>
          <a:stretch>
            <a:fillRect/>
          </a:stretch>
        </p:blipFill>
        <p:spPr bwMode="auto">
          <a:xfrm>
            <a:off x="0" y="1484784"/>
            <a:ext cx="9144000" cy="4805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Cusp at ideal point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 cstate="print"/>
          <a:srcRect b="5704"/>
          <a:stretch>
            <a:fillRect/>
          </a:stretch>
        </p:blipFill>
        <p:spPr bwMode="auto">
          <a:xfrm>
            <a:off x="0" y="1484783"/>
            <a:ext cx="9144000" cy="484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Cusp at ideal point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 cstate="print"/>
          <a:srcRect b="6486"/>
          <a:stretch>
            <a:fillRect/>
          </a:stretch>
        </p:blipFill>
        <p:spPr bwMode="auto">
          <a:xfrm>
            <a:off x="1" y="1484784"/>
            <a:ext cx="9144000" cy="480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Cusp at ideal point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b="6155"/>
          <a:stretch>
            <a:fillRect/>
          </a:stretch>
        </p:blipFill>
        <p:spPr bwMode="auto">
          <a:xfrm>
            <a:off x="0" y="1484784"/>
            <a:ext cx="91440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Cusp at ideal point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b="6155"/>
          <a:stretch>
            <a:fillRect/>
          </a:stretch>
        </p:blipFill>
        <p:spPr bwMode="auto">
          <a:xfrm>
            <a:off x="0" y="1484784"/>
            <a:ext cx="91440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 Rotation</a:t>
            </a:r>
            <a:endParaRPr lang="he-IL" dirty="0"/>
          </a:p>
        </p:txBody>
      </p:sp>
      <p:pic>
        <p:nvPicPr>
          <p:cNvPr id="13316" name="Picture 4" descr="C:\Users\arielbro\Desktop\ellipsoied rotating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144000" cy="4707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6806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 smtClean="0"/>
              <a:t>Usage – Transforming Shapes</a:t>
            </a:r>
            <a:endParaRPr lang="he-IL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To rotate a surface, use the left mouse button</a:t>
            </a:r>
          </a:p>
          <a:p>
            <a:pPr algn="l" rtl="0">
              <a:buNone/>
            </a:pPr>
            <a:endParaRPr lang="he-IL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 b="5704"/>
          <a:stretch>
            <a:fillRect/>
          </a:stretch>
        </p:blipFill>
        <p:spPr bwMode="auto">
          <a:xfrm>
            <a:off x="683568" y="2420888"/>
            <a:ext cx="7690302" cy="40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Hold the mouse and move it along a line</a:t>
            </a:r>
          </a:p>
          <a:p>
            <a:pPr algn="l" rtl="0">
              <a:buNone/>
            </a:pPr>
            <a:endParaRPr lang="he-IL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704"/>
          <a:stretch>
            <a:fillRect/>
          </a:stretch>
        </p:blipFill>
        <p:spPr bwMode="auto">
          <a:xfrm>
            <a:off x="683568" y="2420888"/>
            <a:ext cx="7690302" cy="40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5004048" y="3789040"/>
            <a:ext cx="2880320" cy="6480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4" descr="C:\Users\arielbro\Desktop\Mouse.png"/>
          <p:cNvPicPr>
            <a:picLocks noChangeAspect="1" noChangeArrowheads="1"/>
          </p:cNvPicPr>
          <p:nvPr/>
        </p:nvPicPr>
        <p:blipFill>
          <a:blip r:embed="rId3" cstate="print"/>
          <a:srcRect r="75260" b="56038"/>
          <a:stretch>
            <a:fillRect/>
          </a:stretch>
        </p:blipFill>
        <p:spPr bwMode="auto">
          <a:xfrm>
            <a:off x="4644008" y="3289556"/>
            <a:ext cx="648344" cy="10035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How It Works – Parametric Surface</a:t>
            </a:r>
            <a:endParaRPr lang="he-IL" dirty="0"/>
          </a:p>
        </p:txBody>
      </p:sp>
      <p:sp>
        <p:nvSpPr>
          <p:cNvPr id="14338" name="AutoShape 2" descr="Inline image 2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340" name="AutoShape 4" descr="Inline image 2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342" name="AutoShape 6" descr="Displaying imag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4343" name="Picture 7" descr="C:\Users\arielbro\Desktop\unnam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3444235"/>
            <a:ext cx="5090365" cy="3009101"/>
          </a:xfrm>
          <a:prstGeom prst="rect">
            <a:avLst/>
          </a:prstGeom>
          <a:noFill/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A 2X2 grid is transformed using the parametric equations to a grid on the surface.</a:t>
            </a:r>
          </a:p>
          <a:p>
            <a:pPr algn="l" rtl="0"/>
            <a:r>
              <a:rPr lang="en-US" sz="2800" dirty="0" smtClean="0"/>
              <a:t>Triangles from grid points define approximately tangent planes.</a:t>
            </a:r>
          </a:p>
          <a:p>
            <a:pPr algn="l" rtl="0"/>
            <a:r>
              <a:rPr lang="en-US" sz="2800" dirty="0" smtClean="0"/>
              <a:t>Planes visualized</a:t>
            </a:r>
            <a:r>
              <a:rPr lang="en-US" sz="2800" dirty="0"/>
              <a:t> </a:t>
            </a:r>
            <a:r>
              <a:rPr lang="en-US" sz="2800" dirty="0" smtClean="0"/>
              <a:t>in </a:t>
            </a:r>
          </a:p>
          <a:p>
            <a:pPr algn="l" rtl="0">
              <a:buNone/>
            </a:pPr>
            <a:r>
              <a:rPr lang="en-US" sz="2800" dirty="0" smtClean="0"/>
              <a:t>parallel coordinates.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rotation axis is contained in the XY plane</a:t>
            </a:r>
          </a:p>
          <a:p>
            <a:pPr algn="l" rtl="0">
              <a:buNone/>
            </a:pPr>
            <a:endParaRPr lang="he-IL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704"/>
          <a:stretch>
            <a:fillRect/>
          </a:stretch>
        </p:blipFill>
        <p:spPr bwMode="auto">
          <a:xfrm>
            <a:off x="683568" y="2420888"/>
            <a:ext cx="7690302" cy="40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5004048" y="3789040"/>
            <a:ext cx="2880320" cy="6480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4" descr="C:\Users\arielbro\Desktop\Mouse.png"/>
          <p:cNvPicPr>
            <a:picLocks noChangeAspect="1" noChangeArrowheads="1"/>
          </p:cNvPicPr>
          <p:nvPr/>
        </p:nvPicPr>
        <p:blipFill>
          <a:blip r:embed="rId3" cstate="print"/>
          <a:srcRect r="75260" b="56038"/>
          <a:stretch>
            <a:fillRect/>
          </a:stretch>
        </p:blipFill>
        <p:spPr bwMode="auto">
          <a:xfrm>
            <a:off x="4644008" y="3289556"/>
            <a:ext cx="648344" cy="100354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V="1">
            <a:off x="6444208" y="3140968"/>
            <a:ext cx="0" cy="1584176"/>
          </a:xfrm>
          <a:prstGeom prst="straightConnector1">
            <a:avLst/>
          </a:prstGeom>
          <a:ln w="76200"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44208" y="4725144"/>
            <a:ext cx="1584176" cy="72008"/>
          </a:xfrm>
          <a:prstGeom prst="straightConnector1">
            <a:avLst/>
          </a:prstGeom>
          <a:ln w="76200"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Rotation axis perpendicular to the line drawn</a:t>
            </a:r>
          </a:p>
          <a:p>
            <a:pPr algn="l" rtl="0">
              <a:buNone/>
            </a:pPr>
            <a:r>
              <a:rPr lang="en-US" dirty="0"/>
              <a:t>a</a:t>
            </a:r>
            <a:r>
              <a:rPr lang="en-US" dirty="0" smtClean="0"/>
              <a:t>nd goes through the origin</a:t>
            </a:r>
          </a:p>
          <a:p>
            <a:pPr algn="l" rtl="0">
              <a:buNone/>
            </a:pPr>
            <a:endParaRPr lang="en-US" dirty="0" smtClean="0"/>
          </a:p>
          <a:p>
            <a:pPr algn="l" rtl="0">
              <a:buNone/>
            </a:pPr>
            <a:endParaRPr lang="he-IL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5704"/>
          <a:stretch>
            <a:fillRect/>
          </a:stretch>
        </p:blipFill>
        <p:spPr bwMode="auto">
          <a:xfrm>
            <a:off x="683568" y="2420888"/>
            <a:ext cx="7690302" cy="407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Arrow Connector 13"/>
          <p:cNvCxnSpPr/>
          <p:nvPr/>
        </p:nvCxnSpPr>
        <p:spPr>
          <a:xfrm>
            <a:off x="5004048" y="3789040"/>
            <a:ext cx="2880320" cy="6480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4" descr="C:\Users\arielbro\Desktop\Mouse.png"/>
          <p:cNvPicPr>
            <a:picLocks noChangeAspect="1" noChangeArrowheads="1"/>
          </p:cNvPicPr>
          <p:nvPr/>
        </p:nvPicPr>
        <p:blipFill>
          <a:blip r:embed="rId3" cstate="print"/>
          <a:srcRect r="75260" b="56038"/>
          <a:stretch>
            <a:fillRect/>
          </a:stretch>
        </p:blipFill>
        <p:spPr bwMode="auto">
          <a:xfrm>
            <a:off x="4644008" y="3289556"/>
            <a:ext cx="648344" cy="100354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V="1">
            <a:off x="6444208" y="3140968"/>
            <a:ext cx="0" cy="1584176"/>
          </a:xfrm>
          <a:prstGeom prst="straightConnector1">
            <a:avLst/>
          </a:prstGeom>
          <a:ln w="76200"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444208" y="4725144"/>
            <a:ext cx="1584176" cy="72008"/>
          </a:xfrm>
          <a:prstGeom prst="straightConnector1">
            <a:avLst/>
          </a:prstGeom>
          <a:ln w="76200">
            <a:prstDash val="sys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868144" y="2996952"/>
            <a:ext cx="1080120" cy="3456384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</a:t>
            </a:r>
            <a:endParaRPr lang="he-IL" dirty="0"/>
          </a:p>
        </p:txBody>
      </p:sp>
      <p:pic>
        <p:nvPicPr>
          <p:cNvPr id="48131" name="Picture 3" descr="C:\Users\arielbro\Desktop\rotatio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45820"/>
            <a:ext cx="9149780" cy="4864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" y="1600200"/>
            <a:ext cx="8939336" cy="4525963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To translate a surface, use the right mouse button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539552" y="2348880"/>
            <a:ext cx="8008342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6250"/>
          <a:stretch>
            <a:fillRect/>
          </a:stretch>
        </p:blipFill>
        <p:spPr bwMode="auto">
          <a:xfrm>
            <a:off x="539552" y="2348880"/>
            <a:ext cx="8008342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Hold the mouse and move it along a line</a:t>
            </a:r>
          </a:p>
          <a:p>
            <a:pPr algn="l" rtl="0">
              <a:buNone/>
            </a:pPr>
            <a:endParaRPr lang="he-IL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452320" y="3429000"/>
            <a:ext cx="504056" cy="223224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4" descr="C:\Users\arielbro\Desktop\Mouse.png"/>
          <p:cNvPicPr>
            <a:picLocks noChangeAspect="1" noChangeArrowheads="1"/>
          </p:cNvPicPr>
          <p:nvPr/>
        </p:nvPicPr>
        <p:blipFill>
          <a:blip r:embed="rId3" cstate="print"/>
          <a:srcRect l="49459" r="25344" b="55838"/>
          <a:stretch>
            <a:fillRect/>
          </a:stretch>
        </p:blipFill>
        <p:spPr bwMode="auto">
          <a:xfrm>
            <a:off x="7092280" y="5301208"/>
            <a:ext cx="660326" cy="10081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6250"/>
          <a:stretch>
            <a:fillRect/>
          </a:stretch>
        </p:blipFill>
        <p:spPr bwMode="auto">
          <a:xfrm>
            <a:off x="539552" y="2348880"/>
            <a:ext cx="8008342" cy="42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Movement is along the same line, in XY plane</a:t>
            </a:r>
          </a:p>
          <a:p>
            <a:pPr algn="l" rtl="0">
              <a:buNone/>
            </a:pPr>
            <a:endParaRPr lang="he-IL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452320" y="3429000"/>
            <a:ext cx="504056" cy="223224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4" descr="C:\Users\arielbro\Desktop\Mouse.png"/>
          <p:cNvPicPr>
            <a:picLocks noChangeAspect="1" noChangeArrowheads="1"/>
          </p:cNvPicPr>
          <p:nvPr/>
        </p:nvPicPr>
        <p:blipFill>
          <a:blip r:embed="rId3" cstate="print"/>
          <a:srcRect l="49459" r="25344" b="55838"/>
          <a:stretch>
            <a:fillRect/>
          </a:stretch>
        </p:blipFill>
        <p:spPr bwMode="auto">
          <a:xfrm>
            <a:off x="7092280" y="5301208"/>
            <a:ext cx="660326" cy="10081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he-IL" dirty="0"/>
          </a:p>
        </p:txBody>
      </p:sp>
      <p:pic>
        <p:nvPicPr>
          <p:cNvPr id="50179" name="Picture 3" descr="C:\Users\arielbro\Desktop\translatio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" y="1556792"/>
            <a:ext cx="9108504" cy="4841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</a:t>
            </a:r>
            <a:endParaRPr lang="he-IL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Canvas can also be translated</a:t>
            </a:r>
          </a:p>
          <a:p>
            <a:pPr algn="l" rtl="0">
              <a:buNone/>
            </a:pPr>
            <a:endParaRPr lang="he-IL" dirty="0"/>
          </a:p>
        </p:txBody>
      </p:sp>
      <p:pic>
        <p:nvPicPr>
          <p:cNvPr id="52227" name="Picture 3" descr="C:\Users\arielbro\Desktop\translate_canva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712" y="1935882"/>
            <a:ext cx="8639290" cy="46337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" y="1600200"/>
            <a:ext cx="8939336" cy="4525963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To scale a surface, use the mouse wheel</a:t>
            </a:r>
          </a:p>
          <a:p>
            <a:pPr algn="l" rtl="0"/>
            <a:r>
              <a:rPr lang="en-US" dirty="0" smtClean="0"/>
              <a:t>Scaling is done from the origin</a:t>
            </a:r>
          </a:p>
        </p:txBody>
      </p:sp>
      <p:pic>
        <p:nvPicPr>
          <p:cNvPr id="51203" name="Picture 3" descr="C:\Users\arielbro\Desktop\scaling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708920"/>
            <a:ext cx="7547744" cy="40121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" y="1600200"/>
            <a:ext cx="8939336" cy="45259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When manipulating higher dimensional surfaces, transformation is done on a projection</a:t>
            </a:r>
          </a:p>
          <a:p>
            <a:pPr algn="l" rtl="0"/>
            <a:r>
              <a:rPr lang="en-US" dirty="0" smtClean="0"/>
              <a:t>This translate to a transformation in ND that is the identity on all axes except the ones projected unto</a:t>
            </a:r>
          </a:p>
          <a:p>
            <a:pPr algn="l" rtl="0"/>
            <a:r>
              <a:rPr lang="en-US" dirty="0" smtClean="0"/>
              <a:t>Note that it means that disjoint projections, and corresponding </a:t>
            </a:r>
            <a:r>
              <a:rPr lang="en-US" dirty="0" err="1" smtClean="0"/>
              <a:t>Pi_ijk</a:t>
            </a:r>
            <a:r>
              <a:rPr lang="en-US" dirty="0" smtClean="0"/>
              <a:t> identifiers, are not affected</a:t>
            </a:r>
          </a:p>
          <a:p>
            <a:pPr algn="l" rtl="0"/>
            <a:r>
              <a:rPr lang="en-US" dirty="0" smtClean="0"/>
              <a:t>Corollary – </a:t>
            </a:r>
            <a:r>
              <a:rPr lang="en-US" dirty="0" err="1" smtClean="0"/>
              <a:t>Pi_ijk</a:t>
            </a:r>
            <a:r>
              <a:rPr lang="en-US" dirty="0" smtClean="0"/>
              <a:t> points are local – represent aspects of shapes that can be represented with three axes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smtClean="0"/>
              <a:t>How It Works – Point Cloud</a:t>
            </a:r>
            <a:endParaRPr lang="he-IL" dirty="0"/>
          </a:p>
        </p:txBody>
      </p:sp>
      <p:sp>
        <p:nvSpPr>
          <p:cNvPr id="14338" name="AutoShape 2" descr="Inline image 2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340" name="AutoShape 4" descr="Inline image 2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4342" name="AutoShape 6" descr="Displaying image.png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 smtClean="0"/>
              <a:t>Restricted to surfaces in three dimensions.</a:t>
            </a:r>
          </a:p>
          <a:p>
            <a:pPr algn="l" rtl="0"/>
            <a:r>
              <a:rPr lang="en-US" sz="2800" dirty="0" smtClean="0"/>
              <a:t>A Delaunay triangulation of the points is calculated.</a:t>
            </a:r>
          </a:p>
          <a:p>
            <a:pPr algn="l" rtl="0"/>
            <a:r>
              <a:rPr lang="en-US" sz="2800" dirty="0" smtClean="0"/>
              <a:t>The exterior faces of it are selected.</a:t>
            </a:r>
          </a:p>
          <a:p>
            <a:pPr algn="l" rtl="0"/>
            <a:r>
              <a:rPr lang="en-US" sz="2800" dirty="0" smtClean="0"/>
              <a:t>Selected triangles define approximately tangent planes.</a:t>
            </a:r>
          </a:p>
          <a:p>
            <a:pPr algn="l" rtl="0"/>
            <a:r>
              <a:rPr lang="en-US" sz="2800" dirty="0" smtClean="0"/>
              <a:t>Planes visualized in parallel coordinates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0562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35496" y="3779748"/>
            <a:ext cx="9361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Pi_123</a:t>
            </a:r>
            <a:endParaRPr lang="he-IL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7864" y="3429000"/>
            <a:ext cx="9361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Pi_456’</a:t>
            </a:r>
            <a:endParaRPr lang="he-IL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99992" y="5866639"/>
            <a:ext cx="2952328" cy="504056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4499992" y="5866639"/>
            <a:ext cx="2952328" cy="504056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TextBox 19"/>
          <p:cNvSpPr txBox="1"/>
          <p:nvPr/>
        </p:nvSpPr>
        <p:spPr>
          <a:xfrm>
            <a:off x="899592" y="5661248"/>
            <a:ext cx="9361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Pi_123</a:t>
            </a:r>
            <a:endParaRPr lang="he-IL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7864" y="3429000"/>
            <a:ext cx="93610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Pi_456’</a:t>
            </a:r>
            <a:endParaRPr lang="he-IL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he-IL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1412776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946750" y="2967335"/>
            <a:ext cx="725051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Notice the blank ellipse?</a:t>
            </a:r>
          </a:p>
          <a:p>
            <a:pPr algn="ctr"/>
            <a:r>
              <a:rPr lang="en-US" sz="5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Recall the examples!</a:t>
            </a:r>
            <a:endParaRPr lang="en-US" sz="5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he-IL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092280" y="4365104"/>
            <a:ext cx="288032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92439" y="4797152"/>
            <a:ext cx="2530821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 smtClean="0"/>
              <a:t>Blank ellipse in Pi_456’ </a:t>
            </a:r>
          </a:p>
          <a:p>
            <a:pPr algn="ctr"/>
            <a:r>
              <a:rPr lang="en-US" dirty="0"/>
              <a:t>p</a:t>
            </a:r>
            <a:r>
              <a:rPr lang="en-US" dirty="0" smtClean="0"/>
              <a:t>oints represents cusp in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he projection!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99992" y="5866639"/>
            <a:ext cx="2952328" cy="504056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" y="1600200"/>
            <a:ext cx="8939336" cy="4525963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Both rotation and translation use lines from the XY plane as axes</a:t>
            </a:r>
            <a:endParaRPr lang="en-US" dirty="0"/>
          </a:p>
          <a:p>
            <a:pPr algn="l" rtl="0"/>
            <a:r>
              <a:rPr lang="en-US" dirty="0" smtClean="0"/>
              <a:t>Achieving a complex transformation takes several steps</a:t>
            </a:r>
          </a:p>
          <a:p>
            <a:pPr algn="l" rtl="0"/>
            <a:r>
              <a:rPr lang="en-US" dirty="0" smtClean="0"/>
              <a:t>Practice!</a:t>
            </a:r>
          </a:p>
          <a:p>
            <a:pPr algn="l" rtl="0"/>
            <a:r>
              <a:rPr lang="en-US" dirty="0" smtClean="0"/>
              <a:t>Exact transformations can be done via a transformation matrix – see section about menus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6806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 smtClean="0"/>
              <a:t>Usage - Menus</a:t>
            </a:r>
            <a:endParaRPr lang="he-IL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New Surfaces</a:t>
            </a:r>
            <a:endParaRPr lang="he-IL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r="74823" b="83640"/>
          <a:stretch>
            <a:fillRect/>
          </a:stretch>
        </p:blipFill>
        <p:spPr bwMode="auto">
          <a:xfrm>
            <a:off x="467544" y="2347989"/>
            <a:ext cx="8280920" cy="3025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Point Cloud Surface</a:t>
            </a:r>
            <a:endParaRPr lang="he-IL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algn="l" rtl="0"/>
            <a:r>
              <a:rPr lang="en-US" dirty="0" smtClean="0"/>
              <a:t>Input a CSV file, each row representing a point.</a:t>
            </a:r>
          </a:p>
          <a:p>
            <a:pPr algn="l" rtl="0"/>
            <a:r>
              <a:rPr lang="en-US" dirty="0" smtClean="0"/>
              <a:t>Software finds a </a:t>
            </a:r>
            <a:r>
              <a:rPr lang="en-US" dirty="0"/>
              <a:t>D</a:t>
            </a:r>
            <a:r>
              <a:rPr lang="en-US" dirty="0" smtClean="0"/>
              <a:t>elaunay triangulation of the point cloud.</a:t>
            </a:r>
          </a:p>
          <a:p>
            <a:pPr algn="l" rtl="0"/>
            <a:r>
              <a:rPr lang="en-US" dirty="0" smtClean="0"/>
              <a:t>Not guaranteed to succeed.</a:t>
            </a:r>
          </a:p>
          <a:p>
            <a:pPr algn="l" rtl="0"/>
            <a:r>
              <a:rPr lang="en-US" dirty="0" smtClean="0"/>
              <a:t>Resulted surface not guaranteed to most intuitively represent the point cloud.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Parametric Surface</a:t>
            </a:r>
            <a:endParaRPr lang="he-IL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1537" t="19724" r="41949" b="34137"/>
          <a:stretch>
            <a:fillRect/>
          </a:stretch>
        </p:blipFill>
        <p:spPr bwMode="auto">
          <a:xfrm>
            <a:off x="1043608" y="1196752"/>
            <a:ext cx="7116377" cy="3968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Callout 3 4"/>
          <p:cNvSpPr/>
          <p:nvPr/>
        </p:nvSpPr>
        <p:spPr>
          <a:xfrm>
            <a:off x="1043608" y="4797152"/>
            <a:ext cx="3960440" cy="1728192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109124"/>
              <a:gd name="adj6" fmla="val -16860"/>
              <a:gd name="adj7" fmla="val -108759"/>
              <a:gd name="adj8" fmla="val -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Enter a formula for each coordinate, in terms of u and v.</a:t>
            </a:r>
          </a:p>
          <a:p>
            <a:pPr algn="ctr" rtl="0"/>
            <a:r>
              <a:rPr lang="en-US" dirty="0" smtClean="0"/>
              <a:t>Accepts basic mathematical functions </a:t>
            </a:r>
            <a:endParaRPr lang="he-IL" dirty="0" smtClean="0"/>
          </a:p>
          <a:p>
            <a:pPr algn="ctr" rtl="0"/>
            <a:r>
              <a:rPr lang="en-US" dirty="0" smtClean="0"/>
              <a:t>e.g. </a:t>
            </a:r>
            <a:r>
              <a:rPr lang="en-US" dirty="0" err="1" smtClean="0"/>
              <a:t>Sin,Cos,Pow</a:t>
            </a:r>
            <a:r>
              <a:rPr lang="en-US" dirty="0" smtClean="0"/>
              <a:t> etc.</a:t>
            </a:r>
          </a:p>
          <a:p>
            <a:pPr algn="ctr" rtl="0"/>
            <a:r>
              <a:rPr lang="en-US" dirty="0" smtClean="0"/>
              <a:t>User parameters can be defined by prefixing with a $ sign.</a:t>
            </a:r>
            <a:endParaRPr lang="he-IL" dirty="0"/>
          </a:p>
        </p:txBody>
      </p:sp>
      <p:sp>
        <p:nvSpPr>
          <p:cNvPr id="6" name="Line Callout 3 5"/>
          <p:cNvSpPr/>
          <p:nvPr/>
        </p:nvSpPr>
        <p:spPr>
          <a:xfrm>
            <a:off x="6804248" y="5229200"/>
            <a:ext cx="1872208" cy="1224136"/>
          </a:xfrm>
          <a:prstGeom prst="borderCallout3">
            <a:avLst>
              <a:gd name="adj1" fmla="val 18750"/>
              <a:gd name="adj2" fmla="val -8333"/>
              <a:gd name="adj3" fmla="val -113452"/>
              <a:gd name="adj4" fmla="val -9399"/>
              <a:gd name="adj5" fmla="val -124168"/>
              <a:gd name="adj6" fmla="val -23450"/>
              <a:gd name="adj7" fmla="val -123802"/>
              <a:gd name="adj8" fmla="val -477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Use to define surfaces in higher dimensions.</a:t>
            </a:r>
            <a:endParaRPr lang="he-IL" dirty="0"/>
          </a:p>
        </p:txBody>
      </p:sp>
      <p:sp>
        <p:nvSpPr>
          <p:cNvPr id="8" name="Rectangle 7"/>
          <p:cNvSpPr/>
          <p:nvPr/>
        </p:nvSpPr>
        <p:spPr>
          <a:xfrm>
            <a:off x="0" y="652534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dirty="0" smtClean="0"/>
              <a:t>Full function list at - https://ncalc.codeplex.com/wikipage?title=functions</a:t>
            </a:r>
            <a:endParaRPr lang="he-IL" dirty="0"/>
          </a:p>
        </p:txBody>
      </p:sp>
      <p:sp>
        <p:nvSpPr>
          <p:cNvPr id="9" name="Line Callout 3 8"/>
          <p:cNvSpPr/>
          <p:nvPr/>
        </p:nvSpPr>
        <p:spPr>
          <a:xfrm>
            <a:off x="6228184" y="2420888"/>
            <a:ext cx="2915816" cy="1224136"/>
          </a:xfrm>
          <a:prstGeom prst="borderCallout3">
            <a:avLst>
              <a:gd name="adj1" fmla="val 18750"/>
              <a:gd name="adj2" fmla="val -8333"/>
              <a:gd name="adj3" fmla="val 18825"/>
              <a:gd name="adj4" fmla="val -27714"/>
              <a:gd name="adj5" fmla="val 29896"/>
              <a:gd name="adj6" fmla="val -39730"/>
              <a:gd name="adj7" fmla="val 30262"/>
              <a:gd name="adj8" fmla="val -83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When opening this window with a surface loaded, its equations show up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Loading And Saving</a:t>
            </a:r>
            <a:endParaRPr lang="he-I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r="75191" b="77088"/>
          <a:stretch>
            <a:fillRect/>
          </a:stretch>
        </p:blipFill>
        <p:spPr bwMode="auto">
          <a:xfrm>
            <a:off x="899592" y="1988840"/>
            <a:ext cx="7488832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Callout 3 5"/>
          <p:cNvSpPr/>
          <p:nvPr/>
        </p:nvSpPr>
        <p:spPr>
          <a:xfrm>
            <a:off x="5652120" y="2924944"/>
            <a:ext cx="3203848" cy="1368152"/>
          </a:xfrm>
          <a:prstGeom prst="borderCallout3">
            <a:avLst>
              <a:gd name="adj1" fmla="val 45485"/>
              <a:gd name="adj2" fmla="val -4182"/>
              <a:gd name="adj3" fmla="val 44652"/>
              <a:gd name="adj4" fmla="val -25896"/>
              <a:gd name="adj5" fmla="val 36324"/>
              <a:gd name="adj6" fmla="val -29672"/>
              <a:gd name="adj7" fmla="val 35474"/>
              <a:gd name="adj8" fmla="val -566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Surfaces can be saved and loaded at later software runs, or transferred between computers </a:t>
            </a:r>
            <a:endParaRPr lang="he-IL" dirty="0"/>
          </a:p>
        </p:txBody>
      </p:sp>
      <p:sp>
        <p:nvSpPr>
          <p:cNvPr id="7" name="Line Callout 3 6"/>
          <p:cNvSpPr/>
          <p:nvPr/>
        </p:nvSpPr>
        <p:spPr>
          <a:xfrm>
            <a:off x="5652120" y="4509120"/>
            <a:ext cx="3240360" cy="1224136"/>
          </a:xfrm>
          <a:prstGeom prst="borderCallout3">
            <a:avLst>
              <a:gd name="adj1" fmla="val 40480"/>
              <a:gd name="adj2" fmla="val -3716"/>
              <a:gd name="adj3" fmla="val 39790"/>
              <a:gd name="adj4" fmla="val -28399"/>
              <a:gd name="adj5" fmla="val 8732"/>
              <a:gd name="adj6" fmla="val -30880"/>
              <a:gd name="adj7" fmla="val 7740"/>
              <a:gd name="adj8" fmla="val -554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Tab states include information on surface transformation and viewing options</a:t>
            </a:r>
            <a:endParaRPr lang="he-IL" dirty="0"/>
          </a:p>
        </p:txBody>
      </p:sp>
      <p:sp>
        <p:nvSpPr>
          <p:cNvPr id="8" name="Line Callout 3 7"/>
          <p:cNvSpPr/>
          <p:nvPr/>
        </p:nvSpPr>
        <p:spPr>
          <a:xfrm>
            <a:off x="4139952" y="5949280"/>
            <a:ext cx="4752528" cy="792088"/>
          </a:xfrm>
          <a:prstGeom prst="borderCallout3">
            <a:avLst>
              <a:gd name="adj1" fmla="val 54432"/>
              <a:gd name="adj2" fmla="val -3086"/>
              <a:gd name="adj3" fmla="val 52508"/>
              <a:gd name="adj4" fmla="val -12961"/>
              <a:gd name="adj5" fmla="val -1887"/>
              <a:gd name="adj6" fmla="val -24056"/>
              <a:gd name="adj7" fmla="val -45598"/>
              <a:gd name="adj8" fmla="val -24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The generated images of a surface can be saved to file as a snapshot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 like – 3D</a:t>
            </a:r>
            <a:endParaRPr lang="he-I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5556"/>
          <a:stretch>
            <a:fillRect/>
          </a:stretch>
        </p:blipFill>
        <p:spPr bwMode="auto">
          <a:xfrm>
            <a:off x="-1" y="1484784"/>
            <a:ext cx="9144001" cy="4855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 Settings</a:t>
            </a:r>
            <a:endParaRPr lang="he-IL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 l="8170" r="70980" b="73941"/>
          <a:stretch>
            <a:fillRect/>
          </a:stretch>
        </p:blipFill>
        <p:spPr bwMode="auto">
          <a:xfrm>
            <a:off x="323528" y="1412776"/>
            <a:ext cx="532859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ine Callout 3 10"/>
          <p:cNvSpPr/>
          <p:nvPr/>
        </p:nvSpPr>
        <p:spPr>
          <a:xfrm>
            <a:off x="5796136" y="1412776"/>
            <a:ext cx="3240360" cy="1224136"/>
          </a:xfrm>
          <a:prstGeom prst="borderCallout3">
            <a:avLst>
              <a:gd name="adj1" fmla="val 40480"/>
              <a:gd name="adj2" fmla="val -3716"/>
              <a:gd name="adj3" fmla="val 39790"/>
              <a:gd name="adj4" fmla="val -28399"/>
              <a:gd name="adj5" fmla="val 88862"/>
              <a:gd name="adj6" fmla="val -57560"/>
              <a:gd name="adj7" fmla="val 89228"/>
              <a:gd name="adj8" fmla="val -1010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Controls the size of points in the parallel coordinates view</a:t>
            </a:r>
            <a:endParaRPr lang="he-IL" dirty="0"/>
          </a:p>
        </p:txBody>
      </p:sp>
      <p:sp>
        <p:nvSpPr>
          <p:cNvPr id="12" name="Line Callout 3 11"/>
          <p:cNvSpPr/>
          <p:nvPr/>
        </p:nvSpPr>
        <p:spPr>
          <a:xfrm>
            <a:off x="611560" y="5445224"/>
            <a:ext cx="3240360" cy="1224136"/>
          </a:xfrm>
          <a:prstGeom prst="borderCallout3">
            <a:avLst>
              <a:gd name="adj1" fmla="val 40480"/>
              <a:gd name="adj2" fmla="val -3716"/>
              <a:gd name="adj3" fmla="val 39791"/>
              <a:gd name="adj4" fmla="val -12494"/>
              <a:gd name="adj5" fmla="val -99920"/>
              <a:gd name="adj6" fmla="val -12922"/>
              <a:gd name="adj7" fmla="val -99553"/>
              <a:gd name="adj8" fmla="val 51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Controls the  quality of the </a:t>
            </a:r>
            <a:r>
              <a:rPr lang="he-IL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surface </a:t>
            </a:r>
            <a:r>
              <a:rPr lang="en-US" dirty="0" err="1" smtClean="0"/>
              <a:t>approximization</a:t>
            </a:r>
            <a:r>
              <a:rPr lang="en-US" dirty="0" smtClean="0"/>
              <a:t> in 3D</a:t>
            </a:r>
            <a:endParaRPr lang="he-IL" dirty="0"/>
          </a:p>
        </p:txBody>
      </p:sp>
      <p:sp>
        <p:nvSpPr>
          <p:cNvPr id="15" name="Line Callout 3 14"/>
          <p:cNvSpPr/>
          <p:nvPr/>
        </p:nvSpPr>
        <p:spPr>
          <a:xfrm>
            <a:off x="5796136" y="2780928"/>
            <a:ext cx="3240360" cy="1224136"/>
          </a:xfrm>
          <a:prstGeom prst="borderCallout3">
            <a:avLst>
              <a:gd name="adj1" fmla="val 40480"/>
              <a:gd name="adj2" fmla="val -3716"/>
              <a:gd name="adj3" fmla="val 39791"/>
              <a:gd name="adj4" fmla="val -12494"/>
              <a:gd name="adj5" fmla="val 3298"/>
              <a:gd name="adj6" fmla="val -12409"/>
              <a:gd name="adj7" fmla="val 2307"/>
              <a:gd name="adj8" fmla="val -41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Controls the  quality of the </a:t>
            </a:r>
            <a:r>
              <a:rPr lang="he-IL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surface </a:t>
            </a:r>
            <a:r>
              <a:rPr lang="en-US" dirty="0" err="1" smtClean="0"/>
              <a:t>approximization</a:t>
            </a:r>
            <a:r>
              <a:rPr lang="en-US" dirty="0" smtClean="0"/>
              <a:t> in parallel coordinates</a:t>
            </a:r>
            <a:endParaRPr lang="he-IL" dirty="0"/>
          </a:p>
        </p:txBody>
      </p:sp>
      <p:sp>
        <p:nvSpPr>
          <p:cNvPr id="16" name="Line Callout 3 15"/>
          <p:cNvSpPr/>
          <p:nvPr/>
        </p:nvSpPr>
        <p:spPr>
          <a:xfrm>
            <a:off x="5796136" y="4149080"/>
            <a:ext cx="3240360" cy="1224136"/>
          </a:xfrm>
          <a:prstGeom prst="borderCallout3">
            <a:avLst>
              <a:gd name="adj1" fmla="val 40480"/>
              <a:gd name="adj2" fmla="val -3716"/>
              <a:gd name="adj3" fmla="val 39791"/>
              <a:gd name="adj4" fmla="val -12494"/>
              <a:gd name="adj5" fmla="val -21149"/>
              <a:gd name="adj6" fmla="val -12409"/>
              <a:gd name="adj7" fmla="val -23498"/>
              <a:gd name="adj8" fmla="val -60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Controls the triply indexed plane points shown in the parallel coordinates visualization</a:t>
            </a:r>
            <a:endParaRPr lang="he-IL" dirty="0"/>
          </a:p>
        </p:txBody>
      </p:sp>
      <p:sp>
        <p:nvSpPr>
          <p:cNvPr id="17" name="Line Callout 3 16"/>
          <p:cNvSpPr/>
          <p:nvPr/>
        </p:nvSpPr>
        <p:spPr>
          <a:xfrm>
            <a:off x="5796136" y="5517232"/>
            <a:ext cx="3240360" cy="1224136"/>
          </a:xfrm>
          <a:prstGeom prst="borderCallout3">
            <a:avLst>
              <a:gd name="adj1" fmla="val 40480"/>
              <a:gd name="adj2" fmla="val -3716"/>
              <a:gd name="adj3" fmla="val 39791"/>
              <a:gd name="adj4" fmla="val -12494"/>
              <a:gd name="adj5" fmla="val -21149"/>
              <a:gd name="adj6" fmla="val -12409"/>
              <a:gd name="adj7" fmla="val -46586"/>
              <a:gd name="adj8" fmla="val -246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Color schemes deal with the colors used in either visualization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 Settings</a:t>
            </a:r>
            <a:endParaRPr lang="he-IL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 cstate="print"/>
          <a:srcRect l="13504" r="61813" b="83187"/>
          <a:stretch>
            <a:fillRect/>
          </a:stretch>
        </p:blipFill>
        <p:spPr bwMode="auto">
          <a:xfrm>
            <a:off x="883108" y="1772816"/>
            <a:ext cx="714527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Callout 3 11"/>
          <p:cNvSpPr/>
          <p:nvPr/>
        </p:nvSpPr>
        <p:spPr>
          <a:xfrm>
            <a:off x="611560" y="5445224"/>
            <a:ext cx="3240360" cy="1224136"/>
          </a:xfrm>
          <a:prstGeom prst="borderCallout3">
            <a:avLst>
              <a:gd name="adj1" fmla="val 40480"/>
              <a:gd name="adj2" fmla="val -3716"/>
              <a:gd name="adj3" fmla="val 41149"/>
              <a:gd name="adj4" fmla="val -14546"/>
              <a:gd name="adj5" fmla="val -208571"/>
              <a:gd name="adj6" fmla="val -12922"/>
              <a:gd name="adj7" fmla="val -206846"/>
              <a:gd name="adj8" fmla="val 21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For parametric surfaces with extra parameters, adjust their values</a:t>
            </a:r>
            <a:endParaRPr lang="he-IL" dirty="0"/>
          </a:p>
        </p:txBody>
      </p:sp>
      <p:sp>
        <p:nvSpPr>
          <p:cNvPr id="13" name="Line Callout 3 12"/>
          <p:cNvSpPr/>
          <p:nvPr/>
        </p:nvSpPr>
        <p:spPr>
          <a:xfrm>
            <a:off x="4932040" y="5445224"/>
            <a:ext cx="3240360" cy="1224136"/>
          </a:xfrm>
          <a:prstGeom prst="borderCallout3">
            <a:avLst>
              <a:gd name="adj1" fmla="val 40480"/>
              <a:gd name="adj2" fmla="val -3716"/>
              <a:gd name="adj3" fmla="val 41149"/>
              <a:gd name="adj4" fmla="val -14546"/>
              <a:gd name="adj5" fmla="val -61892"/>
              <a:gd name="adj6" fmla="val -15488"/>
              <a:gd name="adj7" fmla="val -85972"/>
              <a:gd name="adj8" fmla="val -153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Control the  transformation currently applied to the surface, via a (N+1)X(N+1) transformation matrix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 l="29605" t="22266" r="29722" b="28516"/>
          <a:stretch>
            <a:fillRect/>
          </a:stretch>
        </p:blipFill>
        <p:spPr bwMode="auto">
          <a:xfrm>
            <a:off x="755576" y="1124744"/>
            <a:ext cx="7321327" cy="4980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Transformation</a:t>
            </a:r>
            <a:endParaRPr lang="he-IL" dirty="0"/>
          </a:p>
        </p:txBody>
      </p:sp>
      <p:sp>
        <p:nvSpPr>
          <p:cNvPr id="12" name="Line Callout 3 11"/>
          <p:cNvSpPr/>
          <p:nvPr/>
        </p:nvSpPr>
        <p:spPr>
          <a:xfrm>
            <a:off x="611560" y="5445224"/>
            <a:ext cx="3240360" cy="1224136"/>
          </a:xfrm>
          <a:prstGeom prst="borderCallout3">
            <a:avLst>
              <a:gd name="adj1" fmla="val 40480"/>
              <a:gd name="adj2" fmla="val -3716"/>
              <a:gd name="adj3" fmla="val 41149"/>
              <a:gd name="adj4" fmla="val -14546"/>
              <a:gd name="adj5" fmla="val -208571"/>
              <a:gd name="adj6" fmla="val -12922"/>
              <a:gd name="adj7" fmla="val -206846"/>
              <a:gd name="adj8" fmla="val 574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Transformation matrix is a (N+1)X(N+1) affine transformation matrix</a:t>
            </a:r>
            <a:endParaRPr lang="he-IL" dirty="0"/>
          </a:p>
        </p:txBody>
      </p:sp>
      <p:sp>
        <p:nvSpPr>
          <p:cNvPr id="13" name="Line Callout 3 12"/>
          <p:cNvSpPr/>
          <p:nvPr/>
        </p:nvSpPr>
        <p:spPr>
          <a:xfrm>
            <a:off x="4932040" y="5445224"/>
            <a:ext cx="3240360" cy="1224136"/>
          </a:xfrm>
          <a:prstGeom prst="borderCallout3">
            <a:avLst>
              <a:gd name="adj1" fmla="val 40480"/>
              <a:gd name="adj2" fmla="val -3716"/>
              <a:gd name="adj3" fmla="val 41149"/>
              <a:gd name="adj4" fmla="val -14546"/>
              <a:gd name="adj5" fmla="val -19875"/>
              <a:gd name="adj6" fmla="val -14900"/>
              <a:gd name="adj7" fmla="val -39286"/>
              <a:gd name="adj8" fmla="val -148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Transformation can occur after previous transformations, or override them</a:t>
            </a:r>
            <a:endParaRPr lang="he-IL" dirty="0"/>
          </a:p>
        </p:txBody>
      </p:sp>
      <p:sp>
        <p:nvSpPr>
          <p:cNvPr id="8" name="Line Callout 3 7"/>
          <p:cNvSpPr/>
          <p:nvPr/>
        </p:nvSpPr>
        <p:spPr>
          <a:xfrm>
            <a:off x="5903640" y="3284984"/>
            <a:ext cx="3240360" cy="1224136"/>
          </a:xfrm>
          <a:prstGeom prst="borderCallout3">
            <a:avLst>
              <a:gd name="adj1" fmla="val 40480"/>
              <a:gd name="adj2" fmla="val -3716"/>
              <a:gd name="adj3" fmla="val 41149"/>
              <a:gd name="adj4" fmla="val -14546"/>
              <a:gd name="adj5" fmla="val -19875"/>
              <a:gd name="adj6" fmla="val -14900"/>
              <a:gd name="adj7" fmla="val -19055"/>
              <a:gd name="adj8" fmla="val -253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dirty="0" smtClean="0"/>
              <a:t>Window opens with current transformation matrix, so it can be copied to another surface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Enjoy using </a:t>
            </a:r>
            <a:r>
              <a:rPr lang="en-US" sz="6600" dirty="0" err="1" smtClean="0"/>
              <a:t>ParSurf</a:t>
            </a:r>
            <a:r>
              <a:rPr lang="en-US" sz="6600" dirty="0" smtClean="0"/>
              <a:t>!</a:t>
            </a:r>
            <a:endParaRPr lang="he-IL" sz="6600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For questions contact:</a:t>
            </a:r>
          </a:p>
          <a:p>
            <a:r>
              <a:rPr lang="en-US" sz="2800" dirty="0" smtClean="0"/>
              <a:t>Ariel Brunner (</a:t>
            </a:r>
            <a:r>
              <a:rPr lang="en-US" sz="2800" dirty="0" smtClean="0">
                <a:hlinkClick r:id="rId2"/>
              </a:rPr>
              <a:t>arielbro@mail.tau.ac.il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Ron Kirsch (</a:t>
            </a:r>
            <a:r>
              <a:rPr lang="en-US" sz="2800" dirty="0" smtClean="0">
                <a:hlinkClick r:id="rId3"/>
              </a:rPr>
              <a:t>ronyk1@gmail.com</a:t>
            </a:r>
            <a:r>
              <a:rPr lang="en-US" sz="2800" dirty="0" smtClean="0"/>
              <a:t>)</a:t>
            </a:r>
            <a:endParaRPr lang="he-IL" sz="2800" dirty="0" smtClean="0"/>
          </a:p>
          <a:p>
            <a:r>
              <a:rPr lang="en-US" sz="2800" dirty="0" err="1" smtClean="0"/>
              <a:t>Kirill</a:t>
            </a:r>
            <a:r>
              <a:rPr lang="en-US" sz="2800" dirty="0" smtClean="0"/>
              <a:t> </a:t>
            </a:r>
            <a:r>
              <a:rPr lang="en-US" sz="2800" dirty="0" err="1" smtClean="0"/>
              <a:t>Savchenko</a:t>
            </a:r>
            <a:r>
              <a:rPr lang="en-US" sz="2800" dirty="0" smtClean="0"/>
              <a:t> (</a:t>
            </a:r>
            <a:r>
              <a:rPr lang="en-US" sz="2800" dirty="0" smtClean="0">
                <a:hlinkClick r:id="rId4"/>
              </a:rPr>
              <a:t>kirillsa@mail.tau.ac.il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endParaRPr lang="he-IL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 like – 4D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6155"/>
          <a:stretch>
            <a:fillRect/>
          </a:stretch>
        </p:blipFill>
        <p:spPr bwMode="auto">
          <a:xfrm>
            <a:off x="0" y="1484784"/>
            <a:ext cx="91440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4499992" y="1916832"/>
            <a:ext cx="4644008" cy="4464496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hape 7"/>
          <p:cNvCxnSpPr>
            <a:stCxn id="6" idx="2"/>
          </p:cNvCxnSpPr>
          <p:nvPr/>
        </p:nvCxnSpPr>
        <p:spPr>
          <a:xfrm rot="5400000">
            <a:off x="5408968" y="5184324"/>
            <a:ext cx="216025" cy="261003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-1" y="6351711"/>
            <a:ext cx="41399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Projection unto all axes triplets</a:t>
            </a:r>
            <a:endParaRPr lang="he-I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 like – </a:t>
            </a:r>
            <a:r>
              <a:rPr lang="en-US" dirty="0"/>
              <a:t>N</a:t>
            </a:r>
            <a:r>
              <a:rPr lang="en-US" dirty="0" smtClean="0"/>
              <a:t>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b="6156"/>
          <a:stretch>
            <a:fillRect/>
          </a:stretch>
        </p:blipFill>
        <p:spPr bwMode="auto">
          <a:xfrm>
            <a:off x="-3262" y="1484784"/>
            <a:ext cx="91440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4499992" y="5877272"/>
            <a:ext cx="2952328" cy="504056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7" name="Shape 6"/>
          <p:cNvCxnSpPr>
            <a:stCxn id="6" idx="2"/>
          </p:cNvCxnSpPr>
          <p:nvPr/>
        </p:nvCxnSpPr>
        <p:spPr>
          <a:xfrm rot="5400000">
            <a:off x="5130062" y="5751258"/>
            <a:ext cx="216024" cy="147616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-1" y="6351711"/>
            <a:ext cx="442798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 smtClean="0"/>
              <a:t>Projection unto three chosen axes</a:t>
            </a:r>
            <a:endParaRPr lang="he-IL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As Research Tool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Enables the study of the relations between properties of surfaces to patterns in parallel coordinates.</a:t>
            </a:r>
          </a:p>
          <a:p>
            <a:pPr algn="l" rtl="0"/>
            <a:r>
              <a:rPr lang="en-US" dirty="0" smtClean="0"/>
              <a:t>Provides the ability to relate transformations in higher dimensions to transformations in parallel coordinates.</a:t>
            </a:r>
          </a:p>
          <a:p>
            <a:pPr algn="l" rtl="0"/>
            <a:r>
              <a:rPr lang="en-US" dirty="0" smtClean="0"/>
              <a:t>Can be used to interpret and study real world data as point-cloud surfaces.</a:t>
            </a:r>
            <a:endParaRPr lang="he-I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Examples: Cusp-inflection Relation (ruled surface)</a:t>
            </a:r>
            <a:endParaRPr lang="he-I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b="6155"/>
          <a:stretch>
            <a:fillRect/>
          </a:stretch>
        </p:blipFill>
        <p:spPr bwMode="auto">
          <a:xfrm>
            <a:off x="0" y="1484784"/>
            <a:ext cx="91440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Examples: Cusp in non-ruled surface (emergent relation?)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b="6155"/>
          <a:stretch>
            <a:fillRect/>
          </a:stretch>
        </p:blipFill>
        <p:spPr bwMode="auto">
          <a:xfrm>
            <a:off x="0" y="1484784"/>
            <a:ext cx="91440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14468</TotalTime>
  <Words>791</Words>
  <Application>Microsoft Office PowerPoint</Application>
  <PresentationFormat>On-screen Show (4:3)</PresentationFormat>
  <Paragraphs>121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ParSurf</vt:lpstr>
      <vt:lpstr>How It Works – Parametric Surface</vt:lpstr>
      <vt:lpstr>How It Works – Point Cloud</vt:lpstr>
      <vt:lpstr>How it looks like – 3D</vt:lpstr>
      <vt:lpstr>How it looks like – 4D</vt:lpstr>
      <vt:lpstr>How it looks like – ND</vt:lpstr>
      <vt:lpstr>Value As Research Tool</vt:lpstr>
      <vt:lpstr>Examples: Cusp-inflection Relation (ruled surface)</vt:lpstr>
      <vt:lpstr>Examples: Cusp in non-ruled surface (emergent relation?)</vt:lpstr>
      <vt:lpstr>Examples: Cusp in non-ruled surface (emergent relation?)</vt:lpstr>
      <vt:lpstr>Examples: Cusp at ideal point</vt:lpstr>
      <vt:lpstr>Examples: Cusp at ideal point</vt:lpstr>
      <vt:lpstr>Examples: Cusp at ideal point</vt:lpstr>
      <vt:lpstr>Examples: Cusp at ideal point</vt:lpstr>
      <vt:lpstr>Examples: Cusp at ideal point</vt:lpstr>
      <vt:lpstr>Examples: Rotation</vt:lpstr>
      <vt:lpstr>Usage – Transforming Shapes</vt:lpstr>
      <vt:lpstr>Rotation</vt:lpstr>
      <vt:lpstr>Rotation</vt:lpstr>
      <vt:lpstr>Rotation</vt:lpstr>
      <vt:lpstr>Rotation</vt:lpstr>
      <vt:lpstr>Rotation</vt:lpstr>
      <vt:lpstr>Translation</vt:lpstr>
      <vt:lpstr>Translation</vt:lpstr>
      <vt:lpstr>Translation</vt:lpstr>
      <vt:lpstr>Translation</vt:lpstr>
      <vt:lpstr>Translation</vt:lpstr>
      <vt:lpstr>Scaling</vt:lpstr>
      <vt:lpstr>Transformations</vt:lpstr>
      <vt:lpstr>Transformations</vt:lpstr>
      <vt:lpstr>Transformations</vt:lpstr>
      <vt:lpstr>Transformations</vt:lpstr>
      <vt:lpstr>Transformations</vt:lpstr>
      <vt:lpstr>Transformations</vt:lpstr>
      <vt:lpstr>Usage - Menus</vt:lpstr>
      <vt:lpstr>Creating New Surfaces</vt:lpstr>
      <vt:lpstr>Point Cloud Surface</vt:lpstr>
      <vt:lpstr>Parametric Surface</vt:lpstr>
      <vt:lpstr>Loading And Saving</vt:lpstr>
      <vt:lpstr>Tab Settings</vt:lpstr>
      <vt:lpstr>Tab Settings</vt:lpstr>
      <vt:lpstr>Transformation</vt:lpstr>
      <vt:lpstr>Enjoy using ParSurf!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arielbro</dc:creator>
  <cp:lastModifiedBy>arielbro</cp:lastModifiedBy>
  <cp:revision>12</cp:revision>
  <dcterms:created xsi:type="dcterms:W3CDTF">2014-11-03T11:24:08Z</dcterms:created>
  <dcterms:modified xsi:type="dcterms:W3CDTF">2014-11-13T12:32:33Z</dcterms:modified>
</cp:coreProperties>
</file>